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6858000" cx="12192000"/>
  <p:notesSz cx="6858000" cy="9144000"/>
  <p:embeddedFontLst>
    <p:embeddedFont>
      <p:font typeface="Abril Fatface"/>
      <p:regular r:id="rId48"/>
    </p:embeddedFont>
    <p:embeddedFont>
      <p:font typeface="Lora"/>
      <p:regular r:id="rId49"/>
      <p:bold r:id="rId50"/>
      <p:italic r:id="rId51"/>
      <p:boldItalic r:id="rId52"/>
    </p:embeddedFont>
    <p:embeddedFont>
      <p:font typeface="Century Gothic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672">
          <p15:clr>
            <a:srgbClr val="A4A3A4"/>
          </p15:clr>
        </p15:guide>
        <p15:guide id="3" pos="7008">
          <p15:clr>
            <a:srgbClr val="A4A3A4"/>
          </p15:clr>
        </p15:guide>
        <p15:guide id="4" orient="horz" pos="1824">
          <p15:clr>
            <a:srgbClr val="A4A3A4"/>
          </p15:clr>
        </p15:guide>
      </p15:sldGuideLst>
    </p:ext>
    <p:ext uri="GoogleSlidesCustomDataVersion2">
      <go:slidesCustomData xmlns:go="http://customooxmlschemas.google.com/" r:id="rId57" roundtripDataSignature="AMtx7miYpc3/SGO946RI/X/0PatYwifn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672"/>
        <p:guide pos="7008"/>
        <p:guide pos="182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AbrilFatface-regular.fntdata"/><Relationship Id="rId47" Type="http://schemas.openxmlformats.org/officeDocument/2006/relationships/slide" Target="slides/slide42.xml"/><Relationship Id="rId49" Type="http://schemas.openxmlformats.org/officeDocument/2006/relationships/font" Target="fonts/Lor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ora-italic.fntdata"/><Relationship Id="rId50" Type="http://schemas.openxmlformats.org/officeDocument/2006/relationships/font" Target="fonts/Lora-bold.fntdata"/><Relationship Id="rId53" Type="http://schemas.openxmlformats.org/officeDocument/2006/relationships/font" Target="fonts/CenturyGothic-regular.fntdata"/><Relationship Id="rId52" Type="http://schemas.openxmlformats.org/officeDocument/2006/relationships/font" Target="fonts/Lora-boldItalic.fntdata"/><Relationship Id="rId11" Type="http://schemas.openxmlformats.org/officeDocument/2006/relationships/slide" Target="slides/slide6.xml"/><Relationship Id="rId55" Type="http://schemas.openxmlformats.org/officeDocument/2006/relationships/font" Target="fonts/CenturyGothic-italic.fntdata"/><Relationship Id="rId10" Type="http://schemas.openxmlformats.org/officeDocument/2006/relationships/slide" Target="slides/slide5.xml"/><Relationship Id="rId54" Type="http://schemas.openxmlformats.org/officeDocument/2006/relationships/font" Target="fonts/CenturyGothic-bold.fntdata"/><Relationship Id="rId13" Type="http://schemas.openxmlformats.org/officeDocument/2006/relationships/slide" Target="slides/slide8.xml"/><Relationship Id="rId57" Type="http://customschemas.google.com/relationships/presentationmetadata" Target="metadata"/><Relationship Id="rId12" Type="http://schemas.openxmlformats.org/officeDocument/2006/relationships/slide" Target="slides/slide7.xml"/><Relationship Id="rId56" Type="http://schemas.openxmlformats.org/officeDocument/2006/relationships/font" Target="fonts/CenturyGothic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53b9852ec4_0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53b9852ec4_0_1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53b9852ec4_0_1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53b9852ec4_0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53b9852ec4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53b9852ec4_0_1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3b9852ec4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53b9852ec4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253b9852ec4_0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53b9852ec4_0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53b9852ec4_0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253b9852ec4_0_1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53b9852ec4_0_2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53b9852ec4_0_2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253b9852ec4_0_2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53b9852ec4_0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53b9852ec4_0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53b9852ec4_0_1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53b9852ec4_0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53b9852ec4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253b9852ec4_0_2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53b9852ec4_0_2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53b9852ec4_0_2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53b9852ec4_0_2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53b9852ec4_0_2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53b9852ec4_0_2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253b9852ec4_0_2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53b9852ec4_0_2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53b9852ec4_0_2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253b9852ec4_0_2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53b9852ec4_0_2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53b9852ec4_0_2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53b9852ec4_0_2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53b9852ec4_0_2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53b9852ec4_0_2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253b9852ec4_0_2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53b9852ec4_0_2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53b9852ec4_0_2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253b9852ec4_0_2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53b9852ec4_0_3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53b9852ec4_0_3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253b9852ec4_0_3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53b9852ec4_0_3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53b9852ec4_0_3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53b9852ec4_0_3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53b9852ec4_0_3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53b9852ec4_0_3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253b9852ec4_0_3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(These don’t have designer IDs since they were based off the default master slides already in the deck. </a:t>
            </a:r>
            <a:endParaRPr/>
          </a:p>
        </p:txBody>
      </p:sp>
      <p:sp>
        <p:nvSpPr>
          <p:cNvPr id="341" name="Google Shape;34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3b9852ec4_0_3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3b9852ec4_0_3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253b9852ec4_0_3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53b9852ec4_0_3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53b9852ec4_0_3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253b9852ec4_0_3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53b9852ec4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253b9852ec4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54197c0a3c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254197c0a3c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53b9852ec4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253b9852ec4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53b9852ec4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253b9852ec4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595b47f6f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595b47f6f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2595b47f6f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53b9852ec4_0_2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53b9852ec4_0_2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253b9852ec4_0_2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53b9852ec4_0_3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53b9852ec4_0_3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53b9852ec4_0_3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53b9852ec4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53b9852ec4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53b9852ec4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53b9852ec4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253b9852ec4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53b9852ec4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253b9852ec4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53b9852ec4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53b9852ec4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53b9852ec4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53b9852ec4_0_2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53b9852ec4_0_2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253b9852ec4_0_2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53b9852ec4_0_2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53b9852ec4_0_2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53b9852ec4_0_2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53b9852ec4_0_2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53b9852ec4_0_2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53b9852ec4_0_2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53b9852ec4_0_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53b9852ec4_0_1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253b9852ec4_0_1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16" name="Google Shape;16;p16"/>
          <p:cNvSpPr/>
          <p:nvPr/>
        </p:nvSpPr>
        <p:spPr>
          <a:xfrm>
            <a:off x="-1" y="0"/>
            <a:ext cx="7824084" cy="6858000"/>
          </a:xfrm>
          <a:custGeom>
            <a:rect b="b" l="l" r="r" t="t"/>
            <a:pathLst>
              <a:path extrusionOk="0" h="6858000" w="7534656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16"/>
          <p:cNvSpPr txBox="1"/>
          <p:nvPr>
            <p:ph type="ctrTitle"/>
          </p:nvPr>
        </p:nvSpPr>
        <p:spPr>
          <a:xfrm>
            <a:off x="932688" y="1673352"/>
            <a:ext cx="5596128" cy="3511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" type="subTitle"/>
          </p:nvPr>
        </p:nvSpPr>
        <p:spPr>
          <a:xfrm>
            <a:off x="8110728" y="1674546"/>
            <a:ext cx="3401568" cy="35089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cap="none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th 2 pictures">
  <p:cSld name="Title and Content with 2 picture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/>
          <p:nvPr>
            <p:ph idx="2" type="pic"/>
          </p:nvPr>
        </p:nvSpPr>
        <p:spPr>
          <a:xfrm>
            <a:off x="0" y="0"/>
            <a:ext cx="6105136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5"/>
          <p:cNvSpPr/>
          <p:nvPr>
            <p:ph idx="3" type="pic"/>
          </p:nvPr>
        </p:nvSpPr>
        <p:spPr>
          <a:xfrm>
            <a:off x="462420" y="4304418"/>
            <a:ext cx="5414116" cy="2553582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5"/>
          <p:cNvSpPr txBox="1"/>
          <p:nvPr>
            <p:ph type="title"/>
          </p:nvPr>
        </p:nvSpPr>
        <p:spPr>
          <a:xfrm>
            <a:off x="6739128" y="365760"/>
            <a:ext cx="4617720" cy="25786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1" type="body"/>
          </p:nvPr>
        </p:nvSpPr>
        <p:spPr>
          <a:xfrm>
            <a:off x="6739128" y="3127248"/>
            <a:ext cx="4617720" cy="305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11" type="ftr"/>
          </p:nvPr>
        </p:nvSpPr>
        <p:spPr>
          <a:xfrm>
            <a:off x="67391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/>
          <p:nvPr>
            <p:ph idx="2" type="pic"/>
          </p:nvPr>
        </p:nvSpPr>
        <p:spPr>
          <a:xfrm>
            <a:off x="5710842" y="1"/>
            <a:ext cx="6481158" cy="4216186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6"/>
          <p:cNvSpPr/>
          <p:nvPr>
            <p:ph idx="3" type="pic"/>
          </p:nvPr>
        </p:nvSpPr>
        <p:spPr>
          <a:xfrm>
            <a:off x="5078134" y="4323899"/>
            <a:ext cx="7113866" cy="2534101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26"/>
          <p:cNvSpPr txBox="1"/>
          <p:nvPr>
            <p:ph type="title"/>
          </p:nvPr>
        </p:nvSpPr>
        <p:spPr>
          <a:xfrm>
            <a:off x="838200" y="365124"/>
            <a:ext cx="4443984" cy="21396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1" type="body"/>
          </p:nvPr>
        </p:nvSpPr>
        <p:spPr>
          <a:xfrm>
            <a:off x="838199" y="2898648"/>
            <a:ext cx="444398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26"/>
          <p:cNvSpPr txBox="1"/>
          <p:nvPr>
            <p:ph idx="4" type="body"/>
          </p:nvPr>
        </p:nvSpPr>
        <p:spPr>
          <a:xfrm>
            <a:off x="838199" y="3639312"/>
            <a:ext cx="444398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6"/>
          <p:cNvSpPr txBox="1"/>
          <p:nvPr>
            <p:ph idx="5" type="body"/>
          </p:nvPr>
        </p:nvSpPr>
        <p:spPr>
          <a:xfrm>
            <a:off x="838199" y="4389120"/>
            <a:ext cx="444398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110" name="Google Shape;110;p27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7"/>
          <p:cNvSpPr txBox="1"/>
          <p:nvPr>
            <p:ph idx="1" type="body"/>
          </p:nvPr>
        </p:nvSpPr>
        <p:spPr>
          <a:xfrm>
            <a:off x="838200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2" type="body"/>
          </p:nvPr>
        </p:nvSpPr>
        <p:spPr>
          <a:xfrm>
            <a:off x="6419088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118" name="Google Shape;118;p28"/>
          <p:cNvSpPr/>
          <p:nvPr/>
        </p:nvSpPr>
        <p:spPr>
          <a:xfrm>
            <a:off x="7209816" y="0"/>
            <a:ext cx="4143984" cy="5747660"/>
          </a:xfrm>
          <a:custGeom>
            <a:rect b="b" l="l" r="r" t="t"/>
            <a:pathLst>
              <a:path extrusionOk="0" h="5956080" w="384375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" name="Google Shape;119;p28"/>
          <p:cNvSpPr txBox="1"/>
          <p:nvPr>
            <p:ph type="title"/>
          </p:nvPr>
        </p:nvSpPr>
        <p:spPr>
          <a:xfrm>
            <a:off x="831850" y="1078991"/>
            <a:ext cx="5266944" cy="31363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8"/>
          <p:cNvSpPr txBox="1"/>
          <p:nvPr>
            <p:ph idx="1" type="body"/>
          </p:nvPr>
        </p:nvSpPr>
        <p:spPr>
          <a:xfrm>
            <a:off x="831850" y="4279392"/>
            <a:ext cx="5266944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1" name="Google Shape;12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129" name="Google Shape;129;p30"/>
          <p:cNvSpPr/>
          <p:nvPr/>
        </p:nvSpPr>
        <p:spPr>
          <a:xfrm>
            <a:off x="4726728" y="0"/>
            <a:ext cx="7472381" cy="6858000"/>
          </a:xfrm>
          <a:custGeom>
            <a:rect b="b" l="l" r="r" t="t"/>
            <a:pathLst>
              <a:path extrusionOk="0" h="6886575" w="7472381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" name="Google Shape;130;p30"/>
          <p:cNvSpPr txBox="1"/>
          <p:nvPr>
            <p:ph type="title"/>
          </p:nvPr>
        </p:nvSpPr>
        <p:spPr>
          <a:xfrm>
            <a:off x="839788" y="640080"/>
            <a:ext cx="3886200" cy="29535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ril Fatfac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0"/>
          <p:cNvSpPr txBox="1"/>
          <p:nvPr>
            <p:ph idx="1" type="body"/>
          </p:nvPr>
        </p:nvSpPr>
        <p:spPr>
          <a:xfrm>
            <a:off x="7059168" y="640080"/>
            <a:ext cx="4489704" cy="55961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solidFill>
                  <a:schemeClr val="dk1"/>
                </a:solidFill>
              </a:defRPr>
            </a:lvl1pPr>
            <a:lvl2pPr indent="-4064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indent="-355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p30"/>
          <p:cNvSpPr txBox="1"/>
          <p:nvPr>
            <p:ph idx="2" type="body"/>
          </p:nvPr>
        </p:nvSpPr>
        <p:spPr>
          <a:xfrm>
            <a:off x="839788" y="3776472"/>
            <a:ext cx="3886200" cy="2468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3" name="Google Shape;133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137" name="Google Shape;137;p31"/>
          <p:cNvSpPr/>
          <p:nvPr/>
        </p:nvSpPr>
        <p:spPr>
          <a:xfrm>
            <a:off x="684965" y="1332237"/>
            <a:ext cx="5263732" cy="3841102"/>
          </a:xfrm>
          <a:custGeom>
            <a:rect b="b" l="l" r="r" t="t"/>
            <a:pathLst>
              <a:path extrusionOk="0" h="5025119" w="6886274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31"/>
          <p:cNvSpPr txBox="1"/>
          <p:nvPr>
            <p:ph type="title"/>
          </p:nvPr>
        </p:nvSpPr>
        <p:spPr>
          <a:xfrm>
            <a:off x="1399032" y="2523744"/>
            <a:ext cx="3831336" cy="14538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1"/>
          <p:cNvSpPr/>
          <p:nvPr>
            <p:ph idx="2" type="pic"/>
          </p:nvPr>
        </p:nvSpPr>
        <p:spPr>
          <a:xfrm>
            <a:off x="6711696" y="640079"/>
            <a:ext cx="4837176" cy="5568696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31"/>
          <p:cNvSpPr txBox="1"/>
          <p:nvPr>
            <p:ph idx="1" type="body"/>
          </p:nvPr>
        </p:nvSpPr>
        <p:spPr>
          <a:xfrm>
            <a:off x="1655064" y="4087368"/>
            <a:ext cx="3319272" cy="649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1" name="Google Shape;14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th 4 pictures">
  <p:cSld name="Title and Content with 4 picture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/>
          <p:nvPr>
            <p:ph idx="2" type="pic"/>
          </p:nvPr>
        </p:nvSpPr>
        <p:spPr>
          <a:xfrm>
            <a:off x="4726728" y="3802958"/>
            <a:ext cx="4228282" cy="3055043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17"/>
          <p:cNvSpPr/>
          <p:nvPr>
            <p:ph idx="3" type="pic"/>
          </p:nvPr>
        </p:nvSpPr>
        <p:spPr>
          <a:xfrm>
            <a:off x="4726375" y="0"/>
            <a:ext cx="4228635" cy="3694372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17"/>
          <p:cNvSpPr txBox="1"/>
          <p:nvPr>
            <p:ph type="title"/>
          </p:nvPr>
        </p:nvSpPr>
        <p:spPr>
          <a:xfrm>
            <a:off x="838200" y="365125"/>
            <a:ext cx="3200400" cy="21034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" type="body"/>
          </p:nvPr>
        </p:nvSpPr>
        <p:spPr>
          <a:xfrm>
            <a:off x="838200" y="2643186"/>
            <a:ext cx="3816096" cy="3529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1" type="ftr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/>
          <p:nvPr>
            <p:ph idx="4" type="pic"/>
          </p:nvPr>
        </p:nvSpPr>
        <p:spPr>
          <a:xfrm>
            <a:off x="9082087" y="0"/>
            <a:ext cx="3109415" cy="3694372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17"/>
          <p:cNvSpPr/>
          <p:nvPr>
            <p:ph idx="5" type="pic"/>
          </p:nvPr>
        </p:nvSpPr>
        <p:spPr>
          <a:xfrm>
            <a:off x="9081588" y="3802957"/>
            <a:ext cx="3109415" cy="305504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gue">
  <p:cSld name="Segu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28" name="Google Shape;28;p18"/>
          <p:cNvSpPr/>
          <p:nvPr/>
        </p:nvSpPr>
        <p:spPr>
          <a:xfrm>
            <a:off x="380990" y="1327050"/>
            <a:ext cx="6079676" cy="4114233"/>
          </a:xfrm>
          <a:custGeom>
            <a:rect b="b" l="l" r="r" t="t"/>
            <a:pathLst>
              <a:path extrusionOk="0" h="5835507" w="7323233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9;p18"/>
          <p:cNvSpPr txBox="1"/>
          <p:nvPr>
            <p:ph type="title"/>
          </p:nvPr>
        </p:nvSpPr>
        <p:spPr>
          <a:xfrm>
            <a:off x="1768928" y="2242457"/>
            <a:ext cx="3731849" cy="23730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6735763" y="712788"/>
            <a:ext cx="4618037" cy="5432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2 pictures">
  <p:cSld name="Title with 2 picture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>
            <p:ph idx="2" type="pic"/>
          </p:nvPr>
        </p:nvSpPr>
        <p:spPr>
          <a:xfrm>
            <a:off x="-9153" y="0"/>
            <a:ext cx="6105136" cy="6240787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19"/>
          <p:cNvSpPr/>
          <p:nvPr>
            <p:ph idx="3" type="pic"/>
          </p:nvPr>
        </p:nvSpPr>
        <p:spPr>
          <a:xfrm>
            <a:off x="6355502" y="211465"/>
            <a:ext cx="4941484" cy="3877363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19"/>
          <p:cNvSpPr txBox="1"/>
          <p:nvPr>
            <p:ph type="title"/>
          </p:nvPr>
        </p:nvSpPr>
        <p:spPr>
          <a:xfrm>
            <a:off x="5248656" y="4224528"/>
            <a:ext cx="6108192" cy="1463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" type="subTitle"/>
          </p:nvPr>
        </p:nvSpPr>
        <p:spPr>
          <a:xfrm>
            <a:off x="5065776" y="5724144"/>
            <a:ext cx="6291072" cy="649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40" name="Google Shape;40;p20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838200" y="2011680"/>
            <a:ext cx="10515600" cy="416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47" name="Google Shape;47;p21"/>
          <p:cNvSpPr/>
          <p:nvPr/>
        </p:nvSpPr>
        <p:spPr>
          <a:xfrm flipH="1">
            <a:off x="1969639" y="181596"/>
            <a:ext cx="8252722" cy="6022258"/>
          </a:xfrm>
          <a:custGeom>
            <a:rect b="b" l="l" r="r" t="t"/>
            <a:pathLst>
              <a:path extrusionOk="0" h="5025119" w="6886274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48;p21"/>
          <p:cNvSpPr txBox="1"/>
          <p:nvPr>
            <p:ph type="title"/>
          </p:nvPr>
        </p:nvSpPr>
        <p:spPr>
          <a:xfrm>
            <a:off x="3328416" y="2002536"/>
            <a:ext cx="5541264" cy="2148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21"/>
          <p:cNvSpPr txBox="1"/>
          <p:nvPr>
            <p:ph idx="1" type="body"/>
          </p:nvPr>
        </p:nvSpPr>
        <p:spPr>
          <a:xfrm>
            <a:off x="3877056" y="4297680"/>
            <a:ext cx="44348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">
  <p:cSld name="Team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/>
          <p:nvPr>
            <p:ph idx="2" type="pic"/>
          </p:nvPr>
        </p:nvSpPr>
        <p:spPr>
          <a:xfrm>
            <a:off x="328398" y="2204789"/>
            <a:ext cx="2053232" cy="1662194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22"/>
          <p:cNvSpPr/>
          <p:nvPr>
            <p:ph idx="3" type="pic"/>
          </p:nvPr>
        </p:nvSpPr>
        <p:spPr>
          <a:xfrm>
            <a:off x="2698894" y="2211836"/>
            <a:ext cx="2053231" cy="1662194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22"/>
          <p:cNvSpPr/>
          <p:nvPr>
            <p:ph idx="4" type="pic"/>
          </p:nvPr>
        </p:nvSpPr>
        <p:spPr>
          <a:xfrm>
            <a:off x="5069387" y="2139888"/>
            <a:ext cx="2053231" cy="1662194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22"/>
          <p:cNvSpPr/>
          <p:nvPr>
            <p:ph idx="5" type="pic"/>
          </p:nvPr>
        </p:nvSpPr>
        <p:spPr>
          <a:xfrm>
            <a:off x="7439880" y="2176535"/>
            <a:ext cx="2053231" cy="1662194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22"/>
          <p:cNvSpPr/>
          <p:nvPr>
            <p:ph idx="6" type="pic"/>
          </p:nvPr>
        </p:nvSpPr>
        <p:spPr>
          <a:xfrm>
            <a:off x="9810369" y="2139888"/>
            <a:ext cx="2053232" cy="1662194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" type="body"/>
          </p:nvPr>
        </p:nvSpPr>
        <p:spPr>
          <a:xfrm>
            <a:off x="329184" y="4242815"/>
            <a:ext cx="2057400" cy="731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7" type="body"/>
          </p:nvPr>
        </p:nvSpPr>
        <p:spPr>
          <a:xfrm>
            <a:off x="329184" y="4782312"/>
            <a:ext cx="2057400" cy="644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22"/>
          <p:cNvSpPr txBox="1"/>
          <p:nvPr>
            <p:ph idx="8" type="body"/>
          </p:nvPr>
        </p:nvSpPr>
        <p:spPr>
          <a:xfrm>
            <a:off x="9810369" y="4242815"/>
            <a:ext cx="2057400" cy="731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9" type="body"/>
          </p:nvPr>
        </p:nvSpPr>
        <p:spPr>
          <a:xfrm>
            <a:off x="9810369" y="4782312"/>
            <a:ext cx="2057400" cy="644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3" type="body"/>
          </p:nvPr>
        </p:nvSpPr>
        <p:spPr>
          <a:xfrm>
            <a:off x="7439880" y="4242815"/>
            <a:ext cx="2057400" cy="731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22"/>
          <p:cNvSpPr txBox="1"/>
          <p:nvPr>
            <p:ph idx="14" type="body"/>
          </p:nvPr>
        </p:nvSpPr>
        <p:spPr>
          <a:xfrm>
            <a:off x="7439880" y="4782312"/>
            <a:ext cx="2057400" cy="644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2"/>
          <p:cNvSpPr txBox="1"/>
          <p:nvPr>
            <p:ph idx="15" type="body"/>
          </p:nvPr>
        </p:nvSpPr>
        <p:spPr>
          <a:xfrm>
            <a:off x="5065218" y="4242815"/>
            <a:ext cx="2057400" cy="731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6" type="body"/>
          </p:nvPr>
        </p:nvSpPr>
        <p:spPr>
          <a:xfrm>
            <a:off x="5065218" y="4782312"/>
            <a:ext cx="2057400" cy="644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7" type="body"/>
          </p:nvPr>
        </p:nvSpPr>
        <p:spPr>
          <a:xfrm>
            <a:off x="2703846" y="4242815"/>
            <a:ext cx="2057400" cy="731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8" type="body"/>
          </p:nvPr>
        </p:nvSpPr>
        <p:spPr>
          <a:xfrm>
            <a:off x="2703846" y="4782312"/>
            <a:ext cx="2057400" cy="644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74" name="Google Shape;74;p23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>
            <a:off x="8397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" name="Google Shape;77;p23"/>
          <p:cNvSpPr txBox="1"/>
          <p:nvPr>
            <p:ph idx="2" type="body"/>
          </p:nvPr>
        </p:nvSpPr>
        <p:spPr>
          <a:xfrm>
            <a:off x="8397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3" type="body"/>
          </p:nvPr>
        </p:nvSpPr>
        <p:spPr>
          <a:xfrm>
            <a:off x="64190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9" name="Google Shape;79;p23"/>
          <p:cNvSpPr txBox="1"/>
          <p:nvPr>
            <p:ph idx="4" type="body"/>
          </p:nvPr>
        </p:nvSpPr>
        <p:spPr>
          <a:xfrm>
            <a:off x="64190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3 column">
  <p:cSld name="Comparison 3 colum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84" name="Google Shape;84;p24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85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4"/>
          <p:cNvSpPr txBox="1"/>
          <p:nvPr>
            <p:ph idx="1" type="body"/>
          </p:nvPr>
        </p:nvSpPr>
        <p:spPr>
          <a:xfrm>
            <a:off x="839788" y="2011680"/>
            <a:ext cx="3108960" cy="95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7" name="Google Shape;87;p24"/>
          <p:cNvSpPr txBox="1"/>
          <p:nvPr>
            <p:ph idx="2" type="body"/>
          </p:nvPr>
        </p:nvSpPr>
        <p:spPr>
          <a:xfrm>
            <a:off x="839788" y="3127248"/>
            <a:ext cx="3108960" cy="306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4"/>
          <p:cNvSpPr txBox="1"/>
          <p:nvPr>
            <p:ph idx="3" type="body"/>
          </p:nvPr>
        </p:nvSpPr>
        <p:spPr>
          <a:xfrm>
            <a:off x="4541520" y="2011680"/>
            <a:ext cx="3108960" cy="95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9" name="Google Shape;89;p24"/>
          <p:cNvSpPr txBox="1"/>
          <p:nvPr>
            <p:ph idx="4" type="body"/>
          </p:nvPr>
        </p:nvSpPr>
        <p:spPr>
          <a:xfrm>
            <a:off x="4541520" y="3127248"/>
            <a:ext cx="3108960" cy="306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24"/>
          <p:cNvSpPr txBox="1"/>
          <p:nvPr>
            <p:ph idx="5" type="body"/>
          </p:nvPr>
        </p:nvSpPr>
        <p:spPr>
          <a:xfrm>
            <a:off x="8243252" y="2011680"/>
            <a:ext cx="3108960" cy="95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4" name="Google Shape;94;p24"/>
          <p:cNvSpPr txBox="1"/>
          <p:nvPr>
            <p:ph idx="6" type="body"/>
          </p:nvPr>
        </p:nvSpPr>
        <p:spPr>
          <a:xfrm>
            <a:off x="8243252" y="3127248"/>
            <a:ext cx="3108960" cy="306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 b="0" i="1" sz="4400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3.jpg"/><Relationship Id="rId5" Type="http://schemas.openxmlformats.org/officeDocument/2006/relationships/image" Target="../media/image4.jpg"/><Relationship Id="rId6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jpg"/><Relationship Id="rId4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Relationship Id="rId4" Type="http://schemas.openxmlformats.org/officeDocument/2006/relationships/image" Target="../media/image2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healthshots.com/mind/mental-health/10-stress-management-techniques-to-ease-your-life/" TargetMode="External"/><Relationship Id="rId4" Type="http://schemas.openxmlformats.org/officeDocument/2006/relationships/hyperlink" Target="https://www.penncares.org/event/stress-management-11-9-22/" TargetMode="External"/><Relationship Id="rId5" Type="http://schemas.openxmlformats.org/officeDocument/2006/relationships/hyperlink" Target="https://www.psychologytoday.com/us/blog/what-matters-most/201701/10-new-strategies-stress-management" TargetMode="External"/></Relationships>
</file>

<file path=ppt/slides/_rels/slide42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sutterhealth.org/health/young-adults/emotions-mental-health/stress-time-management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www.nimh.nih.gov/sites/default/files/documents/health/publications/stress/19-mh-8109-5-things-stress.pdf" TargetMode="External"/><Relationship Id="rId4" Type="http://schemas.openxmlformats.org/officeDocument/2006/relationships/hyperlink" Target="https://www.rescueremedy.com/en-us/explore/rescue-blog/2018/10-facts-about-stress-you-may-not-know/" TargetMode="External"/><Relationship Id="rId9" Type="http://schemas.openxmlformats.org/officeDocument/2006/relationships/hyperlink" Target="https://www.thechelseapsychologyclinic.com/blog/see-stress-curve/" TargetMode="External"/><Relationship Id="rId5" Type="http://schemas.openxmlformats.org/officeDocument/2006/relationships/hyperlink" Target="https://www.healthline.com/health/facts-about-stress" TargetMode="External"/><Relationship Id="rId6" Type="http://schemas.openxmlformats.org/officeDocument/2006/relationships/hyperlink" Target="https://ada.com/conditions/acute-stress-disorder/" TargetMode="External"/><Relationship Id="rId7" Type="http://schemas.openxmlformats.org/officeDocument/2006/relationships/hyperlink" Target="https://www.beamlocal.com/how-stress-affects-your-work-plus-ways-to-manage-stress/" TargetMode="External"/><Relationship Id="rId8" Type="http://schemas.openxmlformats.org/officeDocument/2006/relationships/hyperlink" Target="https://ada.com/conditions/acute-stress-disorder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/>
          <p:nvPr>
            <p:ph type="ctrTitle"/>
          </p:nvPr>
        </p:nvSpPr>
        <p:spPr>
          <a:xfrm>
            <a:off x="190338" y="321202"/>
            <a:ext cx="5596200" cy="35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</a:pPr>
            <a:r>
              <a:rPr lang="en-US"/>
              <a:t>Stress Management Strategies </a:t>
            </a:r>
            <a:endParaRPr/>
          </a:p>
        </p:txBody>
      </p:sp>
      <p:sp>
        <p:nvSpPr>
          <p:cNvPr id="149" name="Google Shape;149;p1"/>
          <p:cNvSpPr txBox="1"/>
          <p:nvPr>
            <p:ph idx="1" type="subTitle"/>
          </p:nvPr>
        </p:nvSpPr>
        <p:spPr>
          <a:xfrm>
            <a:off x="245200" y="3621201"/>
            <a:ext cx="3401700" cy="27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Presented by: Kayla Newkirk and Janay Jones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Clinical Mental Health Interns</a:t>
            </a:r>
            <a:endParaRPr/>
          </a:p>
        </p:txBody>
      </p:sp>
      <p:pic>
        <p:nvPicPr>
          <p:cNvPr id="150" name="Google Shape;15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35953" y="5769198"/>
            <a:ext cx="1956047" cy="108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53921" y="5717631"/>
            <a:ext cx="882032" cy="1140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253b9852ec4_0_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675" y="158275"/>
            <a:ext cx="10203350" cy="63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53b9852ec4_0_151"/>
          <p:cNvSpPr txBox="1"/>
          <p:nvPr>
            <p:ph type="ctrTitle"/>
          </p:nvPr>
        </p:nvSpPr>
        <p:spPr>
          <a:xfrm>
            <a:off x="656163" y="161627"/>
            <a:ext cx="5596200" cy="3511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Acute Stress? </a:t>
            </a:r>
            <a:endParaRPr/>
          </a:p>
        </p:txBody>
      </p:sp>
      <p:pic>
        <p:nvPicPr>
          <p:cNvPr id="234" name="Google Shape;234;g253b9852ec4_0_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174" y="3382900"/>
            <a:ext cx="5091350" cy="2652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53b9852ec4_0_131"/>
          <p:cNvSpPr txBox="1"/>
          <p:nvPr>
            <p:ph type="title"/>
          </p:nvPr>
        </p:nvSpPr>
        <p:spPr>
          <a:xfrm>
            <a:off x="1768928" y="2242457"/>
            <a:ext cx="3731700" cy="237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Symptoms of Acute Stress </a:t>
            </a:r>
            <a:endParaRPr/>
          </a:p>
        </p:txBody>
      </p:sp>
      <p:sp>
        <p:nvSpPr>
          <p:cNvPr id="241" name="Google Shape;241;g253b9852ec4_0_131"/>
          <p:cNvSpPr txBox="1"/>
          <p:nvPr>
            <p:ph idx="1" type="body"/>
          </p:nvPr>
        </p:nvSpPr>
        <p:spPr>
          <a:xfrm>
            <a:off x="6735763" y="712788"/>
            <a:ext cx="4617900" cy="543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Symptoms may include: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depression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anxiety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sleeplessness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lack of emotion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trouble concentrating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sensitivity to triggers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irritability</a:t>
            </a:r>
            <a:r>
              <a:rPr lang="en-US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disassociation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avoidance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chest pain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nausea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3b9852ec4_0_143"/>
          <p:cNvSpPr txBox="1"/>
          <p:nvPr>
            <p:ph type="title"/>
          </p:nvPr>
        </p:nvSpPr>
        <p:spPr>
          <a:xfrm>
            <a:off x="1768928" y="2242457"/>
            <a:ext cx="3731700" cy="237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Causes </a:t>
            </a:r>
            <a:r>
              <a:rPr lang="en-US"/>
              <a:t>Acute Stress ?</a:t>
            </a:r>
            <a:endParaRPr/>
          </a:p>
        </p:txBody>
      </p:sp>
      <p:sp>
        <p:nvSpPr>
          <p:cNvPr id="248" name="Google Shape;248;g253b9852ec4_0_143"/>
          <p:cNvSpPr txBox="1"/>
          <p:nvPr>
            <p:ph idx="1" type="body"/>
          </p:nvPr>
        </p:nvSpPr>
        <p:spPr>
          <a:xfrm>
            <a:off x="6735763" y="712788"/>
            <a:ext cx="4617900" cy="543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Examples of events that could lead to acute distress include natural disasters, combat, a history of trauma, serious accidents, sudden death of a loved one, and assault or abuse.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53b9852ec4_0_227"/>
          <p:cNvSpPr txBox="1"/>
          <p:nvPr>
            <p:ph type="title"/>
          </p:nvPr>
        </p:nvSpPr>
        <p:spPr>
          <a:xfrm>
            <a:off x="1768928" y="2242457"/>
            <a:ext cx="3731700" cy="237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Treating Acute Stress </a:t>
            </a:r>
            <a:endParaRPr/>
          </a:p>
        </p:txBody>
      </p:sp>
      <p:sp>
        <p:nvSpPr>
          <p:cNvPr id="255" name="Google Shape;255;g253b9852ec4_0_227"/>
          <p:cNvSpPr txBox="1"/>
          <p:nvPr>
            <p:ph idx="1" type="body"/>
          </p:nvPr>
        </p:nvSpPr>
        <p:spPr>
          <a:xfrm>
            <a:off x="6735763" y="712788"/>
            <a:ext cx="4617900" cy="543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Treatment options include: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Trauma-Focused Cognitive Behavioral Psychotherapy to help adjust thought patterns and behaviors from the unwanted trauma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Short-term use of medication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Focus on reducing or management of symptoms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53b9852ec4_0_173"/>
          <p:cNvSpPr txBox="1"/>
          <p:nvPr>
            <p:ph type="ctrTitle"/>
          </p:nvPr>
        </p:nvSpPr>
        <p:spPr>
          <a:xfrm>
            <a:off x="462600" y="433250"/>
            <a:ext cx="5596200" cy="278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Episodic Stress?</a:t>
            </a:r>
            <a:endParaRPr/>
          </a:p>
        </p:txBody>
      </p:sp>
      <p:pic>
        <p:nvPicPr>
          <p:cNvPr id="262" name="Google Shape;262;g253b9852ec4_0_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799" y="2821850"/>
            <a:ext cx="3691600" cy="369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53b9852ec4_0_213"/>
          <p:cNvSpPr txBox="1"/>
          <p:nvPr>
            <p:ph type="title"/>
          </p:nvPr>
        </p:nvSpPr>
        <p:spPr>
          <a:xfrm>
            <a:off x="1768928" y="2242457"/>
            <a:ext cx="3731700" cy="237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Symptoms of Episodic Stress </a:t>
            </a:r>
            <a:endParaRPr/>
          </a:p>
        </p:txBody>
      </p:sp>
      <p:sp>
        <p:nvSpPr>
          <p:cNvPr id="269" name="Google Shape;269;g253b9852ec4_0_213"/>
          <p:cNvSpPr txBox="1"/>
          <p:nvPr>
            <p:ph idx="1" type="body"/>
          </p:nvPr>
        </p:nvSpPr>
        <p:spPr>
          <a:xfrm>
            <a:off x="6735763" y="712788"/>
            <a:ext cx="4617900" cy="543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Symptoms may include: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Anxiety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Depression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Digestive problems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Higher blood sugar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Higher blood pressure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Increased cholesterol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Weight gain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3b9852ec4_0_220"/>
          <p:cNvSpPr txBox="1"/>
          <p:nvPr>
            <p:ph type="title"/>
          </p:nvPr>
        </p:nvSpPr>
        <p:spPr>
          <a:xfrm>
            <a:off x="1493275" y="2242450"/>
            <a:ext cx="4314000" cy="237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Causes Episodic Stress ?</a:t>
            </a:r>
            <a:endParaRPr/>
          </a:p>
        </p:txBody>
      </p:sp>
      <p:sp>
        <p:nvSpPr>
          <p:cNvPr id="276" name="Google Shape;276;g253b9852ec4_0_220"/>
          <p:cNvSpPr txBox="1"/>
          <p:nvPr>
            <p:ph idx="1" type="body"/>
          </p:nvPr>
        </p:nvSpPr>
        <p:spPr>
          <a:xfrm>
            <a:off x="6735763" y="712788"/>
            <a:ext cx="4617900" cy="543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Can occur due to interpersonal life difficulties, demanding job, taking on too much responsibility, or interpreting situations in catastrophic ways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53b9852ec4_0_234"/>
          <p:cNvSpPr txBox="1"/>
          <p:nvPr>
            <p:ph type="title"/>
          </p:nvPr>
        </p:nvSpPr>
        <p:spPr>
          <a:xfrm>
            <a:off x="1768928" y="2242457"/>
            <a:ext cx="3731700" cy="237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Treating Episodic Stress</a:t>
            </a:r>
            <a:endParaRPr/>
          </a:p>
        </p:txBody>
      </p:sp>
      <p:sp>
        <p:nvSpPr>
          <p:cNvPr id="283" name="Google Shape;283;g253b9852ec4_0_234"/>
          <p:cNvSpPr txBox="1"/>
          <p:nvPr>
            <p:ph idx="1" type="body"/>
          </p:nvPr>
        </p:nvSpPr>
        <p:spPr>
          <a:xfrm>
            <a:off x="6735763" y="712788"/>
            <a:ext cx="4617900" cy="543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Treatment options include: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Cognitive-Behavioral Therapy to assist with anxiety and worry to lessen catastrophizing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Lifestyle changes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Medications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53b9852ec4_0_279"/>
          <p:cNvSpPr txBox="1"/>
          <p:nvPr>
            <p:ph type="ctrTitle"/>
          </p:nvPr>
        </p:nvSpPr>
        <p:spPr>
          <a:xfrm>
            <a:off x="388850" y="236700"/>
            <a:ext cx="5596200" cy="2658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Chronic Stress?</a:t>
            </a:r>
            <a:endParaRPr/>
          </a:p>
        </p:txBody>
      </p:sp>
      <p:pic>
        <p:nvPicPr>
          <p:cNvPr id="290" name="Google Shape;290;g253b9852ec4_0_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4077" y="2525325"/>
            <a:ext cx="2840600" cy="39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"/>
          <p:cNvSpPr txBox="1"/>
          <p:nvPr>
            <p:ph type="title"/>
          </p:nvPr>
        </p:nvSpPr>
        <p:spPr>
          <a:xfrm>
            <a:off x="1768928" y="2242457"/>
            <a:ext cx="3731849" cy="23730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</a:pPr>
            <a:r>
              <a:rPr lang="en-US"/>
              <a:t>Disclaimer</a:t>
            </a:r>
            <a:endParaRPr/>
          </a:p>
        </p:txBody>
      </p:sp>
      <p:sp>
        <p:nvSpPr>
          <p:cNvPr id="157" name="Google Shape;157;p3"/>
          <p:cNvSpPr txBox="1"/>
          <p:nvPr>
            <p:ph idx="1" type="body"/>
          </p:nvPr>
        </p:nvSpPr>
        <p:spPr>
          <a:xfrm>
            <a:off x="6735763" y="1477622"/>
            <a:ext cx="4618037" cy="39027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This presentation is not to replace any medical or mental health treatment, assessment, or diagnoses.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This is for informational use only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53b9852ec4_0_242"/>
          <p:cNvSpPr txBox="1"/>
          <p:nvPr>
            <p:ph type="title"/>
          </p:nvPr>
        </p:nvSpPr>
        <p:spPr>
          <a:xfrm>
            <a:off x="1768928" y="2242457"/>
            <a:ext cx="3731700" cy="237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Symptoms of Chronic Stress </a:t>
            </a:r>
            <a:endParaRPr/>
          </a:p>
        </p:txBody>
      </p:sp>
      <p:sp>
        <p:nvSpPr>
          <p:cNvPr id="297" name="Google Shape;297;g253b9852ec4_0_242"/>
          <p:cNvSpPr txBox="1"/>
          <p:nvPr>
            <p:ph idx="1" type="body"/>
          </p:nvPr>
        </p:nvSpPr>
        <p:spPr>
          <a:xfrm>
            <a:off x="6735763" y="712788"/>
            <a:ext cx="4617900" cy="543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Symptoms may include: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Aches and pains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Insomnia or sleepiness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Low energy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Unfocused or cloudy thinking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Increased drug or alcohol use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Change in appetite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Changes in social behavior such as staying in more often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53b9852ec4_0_249"/>
          <p:cNvSpPr txBox="1"/>
          <p:nvPr>
            <p:ph type="title"/>
          </p:nvPr>
        </p:nvSpPr>
        <p:spPr>
          <a:xfrm>
            <a:off x="1493275" y="2242450"/>
            <a:ext cx="4314000" cy="237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Causes Chronic Stress ?</a:t>
            </a:r>
            <a:endParaRPr/>
          </a:p>
        </p:txBody>
      </p:sp>
      <p:sp>
        <p:nvSpPr>
          <p:cNvPr id="304" name="Google Shape;304;g253b9852ec4_0_249"/>
          <p:cNvSpPr txBox="1"/>
          <p:nvPr>
            <p:ph idx="1" type="body"/>
          </p:nvPr>
        </p:nvSpPr>
        <p:spPr>
          <a:xfrm>
            <a:off x="6735763" y="712788"/>
            <a:ext cx="4617900" cy="543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Examples may include: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Poverty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Dysfunctional relationships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Dissatisfying job or career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Feeling pressure long-term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Long-term worries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Feeling loss of control over a situation, including the outcome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Feeling overwhelmed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Experiencing discrimination, hate, or abuse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3b9852ec4_0_256"/>
          <p:cNvSpPr txBox="1"/>
          <p:nvPr>
            <p:ph type="title"/>
          </p:nvPr>
        </p:nvSpPr>
        <p:spPr>
          <a:xfrm>
            <a:off x="1768928" y="2242457"/>
            <a:ext cx="3731700" cy="237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Treating Chronic Stress</a:t>
            </a:r>
            <a:endParaRPr/>
          </a:p>
        </p:txBody>
      </p:sp>
      <p:sp>
        <p:nvSpPr>
          <p:cNvPr id="311" name="Google Shape;311;g253b9852ec4_0_256"/>
          <p:cNvSpPr txBox="1"/>
          <p:nvPr>
            <p:ph idx="1" type="body"/>
          </p:nvPr>
        </p:nvSpPr>
        <p:spPr>
          <a:xfrm>
            <a:off x="6735763" y="712788"/>
            <a:ext cx="4617900" cy="543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Treatment options include: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Exercising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Eating healthy food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Learning new skills such as time management techniques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Setting realistic goals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Getting more sleep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Building stress </a:t>
            </a:r>
            <a:r>
              <a:rPr lang="en-US"/>
              <a:t>reduction</a:t>
            </a:r>
            <a:r>
              <a:rPr lang="en-US"/>
              <a:t> skills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Learning and practicing mindfulness skills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Making time for self-care or leisure activities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46" y="0"/>
            <a:ext cx="679645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"/>
          <p:cNvSpPr txBox="1"/>
          <p:nvPr/>
        </p:nvSpPr>
        <p:spPr>
          <a:xfrm>
            <a:off x="442450" y="2297700"/>
            <a:ext cx="44982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your stress curve look like?</a:t>
            </a:r>
            <a:endParaRPr sz="4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53b9852ec4_0_355"/>
          <p:cNvSpPr txBox="1"/>
          <p:nvPr>
            <p:ph type="title"/>
          </p:nvPr>
        </p:nvSpPr>
        <p:spPr>
          <a:xfrm>
            <a:off x="2673200" y="2164951"/>
            <a:ext cx="6135300" cy="2528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/>
              <a:t>Stress Management Skills</a:t>
            </a:r>
            <a:endParaRPr sz="5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53b9852ec4_0_34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Manage Stress In-the-Moment</a:t>
            </a:r>
            <a:endParaRPr/>
          </a:p>
        </p:txBody>
      </p:sp>
      <p:sp>
        <p:nvSpPr>
          <p:cNvPr id="330" name="Google Shape;330;g253b9852ec4_0_348"/>
          <p:cNvSpPr txBox="1"/>
          <p:nvPr>
            <p:ph idx="1" type="body"/>
          </p:nvPr>
        </p:nvSpPr>
        <p:spPr>
          <a:xfrm>
            <a:off x="838200" y="2011674"/>
            <a:ext cx="10515600" cy="46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18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95"/>
              <a:buChar char="•"/>
            </a:pPr>
            <a:r>
              <a:rPr lang="en-US" sz="2320"/>
              <a:t>Try affirmations such as “I am in charge of my life” or “I am doing well one step at a time” or maybe something that feels better to you!</a:t>
            </a:r>
            <a:br>
              <a:rPr lang="en-US" sz="2320"/>
            </a:br>
            <a:endParaRPr sz="2320"/>
          </a:p>
          <a:p>
            <a:pPr indent="-317182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95"/>
              <a:buChar char="•"/>
            </a:pPr>
            <a:r>
              <a:rPr lang="en-US" sz="2320"/>
              <a:t>Try “parking” your thoughts that pop up that become overwhelming by writing them down on a piece of paper to stay on task</a:t>
            </a:r>
            <a:br>
              <a:rPr lang="en-US" sz="2320"/>
            </a:br>
            <a:endParaRPr sz="2320"/>
          </a:p>
          <a:p>
            <a:pPr indent="-317182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95"/>
              <a:buChar char="•"/>
            </a:pPr>
            <a:r>
              <a:rPr lang="en-US" sz="2320"/>
              <a:t>Try a quick </a:t>
            </a:r>
            <a:r>
              <a:rPr lang="en-US" sz="2320"/>
              <a:t>meditation</a:t>
            </a:r>
            <a:r>
              <a:rPr lang="en-US" sz="2320"/>
              <a:t> technique or body scan to let go of any </a:t>
            </a:r>
            <a:r>
              <a:rPr lang="en-US" sz="2320"/>
              <a:t>unwanted</a:t>
            </a:r>
            <a:r>
              <a:rPr lang="en-US" sz="2320"/>
              <a:t> stress within the body and mind</a:t>
            </a:r>
            <a:br>
              <a:rPr lang="en-US" sz="2320"/>
            </a:br>
            <a:endParaRPr sz="2320"/>
          </a:p>
          <a:p>
            <a:pPr indent="-37592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20"/>
              <a:buChar char="•"/>
            </a:pPr>
            <a:r>
              <a:rPr lang="en-US" sz="2320"/>
              <a:t>Take a moment to stretch your body, go for a short walk, or write down how you are feeling</a:t>
            </a:r>
            <a:br>
              <a:rPr lang="en-US" sz="2320"/>
            </a:br>
            <a:endParaRPr sz="2320"/>
          </a:p>
          <a:p>
            <a:pPr indent="-37592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20"/>
              <a:buChar char="•"/>
            </a:pPr>
            <a:r>
              <a:rPr lang="en-US" sz="2320"/>
              <a:t>What else helps you manage your stress?</a:t>
            </a:r>
            <a:endParaRPr sz="232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53b9852ec4_0_362"/>
          <p:cNvSpPr txBox="1"/>
          <p:nvPr>
            <p:ph type="title"/>
          </p:nvPr>
        </p:nvSpPr>
        <p:spPr>
          <a:xfrm>
            <a:off x="1768928" y="2242457"/>
            <a:ext cx="3731700" cy="237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Using Strengths to Approach Stress</a:t>
            </a:r>
            <a:endParaRPr/>
          </a:p>
        </p:txBody>
      </p:sp>
      <p:sp>
        <p:nvSpPr>
          <p:cNvPr id="337" name="Google Shape;337;g253b9852ec4_0_362"/>
          <p:cNvSpPr txBox="1"/>
          <p:nvPr>
            <p:ph idx="1" type="body"/>
          </p:nvPr>
        </p:nvSpPr>
        <p:spPr>
          <a:xfrm>
            <a:off x="6588350" y="451000"/>
            <a:ext cx="5237400" cy="595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Appreciate beauty and excellence? Go outside and enjoy beautiful scenery for 10 minutes</a:t>
            </a:r>
            <a:br>
              <a:rPr lang="en-US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Love to laugh? Watch a comedy or crack a couple of jokes </a:t>
            </a:r>
            <a:br>
              <a:rPr lang="en-US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Are you all about self-regulation? Try pausing and count a few breaths throughout the day</a:t>
            </a:r>
            <a:br>
              <a:rPr lang="en-US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Is self-worth something you highly value? Allow yourself to be human and make mistakes throughout the day</a:t>
            </a:r>
            <a:br>
              <a:rPr lang="en-US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What are your strengths? Can you think of a way to boost your stress </a:t>
            </a:r>
            <a:r>
              <a:rPr lang="en-US"/>
              <a:t>management</a:t>
            </a:r>
            <a:r>
              <a:rPr lang="en-US"/>
              <a:t> with your strengths?</a:t>
            </a: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Time Management Techniques</a:t>
            </a:r>
            <a:endParaRPr/>
          </a:p>
        </p:txBody>
      </p:sp>
      <p:sp>
        <p:nvSpPr>
          <p:cNvPr id="344" name="Google Shape;344;p10"/>
          <p:cNvSpPr txBox="1"/>
          <p:nvPr>
            <p:ph idx="1" type="body"/>
          </p:nvPr>
        </p:nvSpPr>
        <p:spPr>
          <a:xfrm>
            <a:off x="839788" y="1933468"/>
            <a:ext cx="4937700" cy="95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Creating a Realistic Schedule</a:t>
            </a:r>
            <a:endParaRPr/>
          </a:p>
        </p:txBody>
      </p:sp>
      <p:sp>
        <p:nvSpPr>
          <p:cNvPr id="345" name="Google Shape;345;p10"/>
          <p:cNvSpPr txBox="1"/>
          <p:nvPr>
            <p:ph idx="2" type="body"/>
          </p:nvPr>
        </p:nvSpPr>
        <p:spPr>
          <a:xfrm>
            <a:off x="5862500" y="1690700"/>
            <a:ext cx="6127800" cy="48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6059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Char char="•"/>
            </a:pPr>
            <a:r>
              <a:rPr lang="en-US" sz="1760"/>
              <a:t>Use an online calendar to share your schedule with your family or partner</a:t>
            </a:r>
            <a:br>
              <a:rPr lang="en-US" sz="1760"/>
            </a:br>
            <a:endParaRPr sz="1760"/>
          </a:p>
          <a:p>
            <a:pPr indent="-226059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 sz="1760"/>
              <a:t>Grab a planner for organization if paper and pen are your preferred method! </a:t>
            </a:r>
            <a:br>
              <a:rPr lang="en-US" sz="1760"/>
            </a:br>
            <a:endParaRPr sz="1760"/>
          </a:p>
          <a:p>
            <a:pPr indent="-226059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 sz="1760"/>
              <a:t>Create a list at the beginning of each day and note which items are the most important to do first</a:t>
            </a:r>
            <a:br>
              <a:rPr lang="en-US" sz="1760"/>
            </a:br>
            <a:endParaRPr sz="1760"/>
          </a:p>
          <a:p>
            <a:pPr indent="-226059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 sz="1760"/>
              <a:t>Combine tasks for time efficiency when planning ahead</a:t>
            </a:r>
            <a:br>
              <a:rPr lang="en-US" sz="1760"/>
            </a:br>
            <a:endParaRPr sz="1760"/>
          </a:p>
          <a:p>
            <a:pPr indent="-226059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 sz="1760"/>
              <a:t>Eliminate time-wasting activities and </a:t>
            </a:r>
            <a:r>
              <a:rPr lang="en-US" sz="1760"/>
              <a:t>procrastination</a:t>
            </a:r>
            <a:r>
              <a:rPr lang="en-US" sz="1760"/>
              <a:t> </a:t>
            </a:r>
            <a:br>
              <a:rPr lang="en-US" sz="1760"/>
            </a:br>
            <a:endParaRPr sz="1760"/>
          </a:p>
          <a:p>
            <a:pPr indent="-226059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 sz="1760"/>
              <a:t>Reward yourself when a task if done! </a:t>
            </a:r>
            <a:br>
              <a:rPr lang="en-US" sz="1760"/>
            </a:br>
            <a:endParaRPr sz="1760"/>
          </a:p>
          <a:p>
            <a:pPr indent="-226059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Char char="•"/>
            </a:pPr>
            <a:r>
              <a:rPr lang="en-US" sz="1760"/>
              <a:t>Keep a time log to figure out how long it takes to complete each task</a:t>
            </a:r>
            <a:endParaRPr sz="176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70"/>
              <a:buNone/>
            </a:pPr>
            <a:r>
              <a:rPr lang="en-US" sz="1460"/>
              <a:t> </a:t>
            </a:r>
            <a:endParaRPr sz="1460"/>
          </a:p>
        </p:txBody>
      </p:sp>
      <p:pic>
        <p:nvPicPr>
          <p:cNvPr id="346" name="Google Shape;34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00" y="2933675"/>
            <a:ext cx="5706199" cy="373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53b9852ec4_0_314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Stress Reduction Tips</a:t>
            </a:r>
            <a:endParaRPr/>
          </a:p>
        </p:txBody>
      </p:sp>
      <p:sp>
        <p:nvSpPr>
          <p:cNvPr id="353" name="Google Shape;353;g253b9852ec4_0_314"/>
          <p:cNvSpPr txBox="1"/>
          <p:nvPr>
            <p:ph idx="2" type="body"/>
          </p:nvPr>
        </p:nvSpPr>
        <p:spPr>
          <a:xfrm>
            <a:off x="139250" y="1781450"/>
            <a:ext cx="6156600" cy="487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Write down 1-3 things each day that you are grateful for </a:t>
            </a:r>
            <a:br>
              <a:rPr lang="en-US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Expect positive outcomes in new situations</a:t>
            </a:r>
            <a:br>
              <a:rPr lang="en-US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Take a 10 minute break to do something you enjoy when you become stressed</a:t>
            </a:r>
            <a:br>
              <a:rPr lang="en-US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Eat healthy food, drink enough water during the day, exercise, and sleep well</a:t>
            </a:r>
            <a:br>
              <a:rPr lang="en-US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Connect with social support such as family and friends </a:t>
            </a:r>
            <a:br>
              <a:rPr lang="en-US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Keep a journal to release how you feel through words, colors, or doodles</a:t>
            </a:r>
            <a:endParaRPr/>
          </a:p>
        </p:txBody>
      </p:sp>
      <p:pic>
        <p:nvPicPr>
          <p:cNvPr id="354" name="Google Shape;354;g253b9852ec4_0_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575" y="1947375"/>
            <a:ext cx="5900351" cy="39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g253b9852ec4_0_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3057" y="0"/>
            <a:ext cx="789894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253b9852ec4_0_325"/>
          <p:cNvSpPr txBox="1"/>
          <p:nvPr/>
        </p:nvSpPr>
        <p:spPr>
          <a:xfrm>
            <a:off x="322625" y="387475"/>
            <a:ext cx="3678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US" sz="2900">
                <a:latin typeface="Century Gothic"/>
                <a:ea typeface="Century Gothic"/>
                <a:cs typeface="Century Gothic"/>
                <a:sym typeface="Century Gothic"/>
              </a:rPr>
              <a:t>re You Up for the Challenge?</a:t>
            </a:r>
            <a:endParaRPr sz="2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2" name="Google Shape;362;g253b9852ec4_0_325"/>
          <p:cNvSpPr txBox="1"/>
          <p:nvPr/>
        </p:nvSpPr>
        <p:spPr>
          <a:xfrm>
            <a:off x="55300" y="2083200"/>
            <a:ext cx="41295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Want to try something else for the challenge? Consider…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A deep breathing exercise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Plan a healthy meal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Ask for help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Plan a night with friends 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Compliment someone 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Do something outside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Say no to </a:t>
            </a: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something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Adopt a new habit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Take 10 minutes to read or journal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Listen to your favorite music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Drink water 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●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Go for a walk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/>
          <p:nvPr>
            <p:ph type="title"/>
          </p:nvPr>
        </p:nvSpPr>
        <p:spPr>
          <a:xfrm>
            <a:off x="838200" y="365125"/>
            <a:ext cx="3200400" cy="21034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63" name="Google Shape;163;p2"/>
          <p:cNvSpPr txBox="1"/>
          <p:nvPr>
            <p:ph idx="1" type="body"/>
          </p:nvPr>
        </p:nvSpPr>
        <p:spPr>
          <a:xfrm>
            <a:off x="838200" y="2643186"/>
            <a:ext cx="3816096" cy="3529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73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/>
              <a:t>Learn about different types of stress</a:t>
            </a:r>
            <a:endParaRPr sz="2700"/>
          </a:p>
          <a:p>
            <a:pPr indent="-3873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/>
              <a:t>Identify signs and symptoms</a:t>
            </a:r>
            <a:endParaRPr sz="2700"/>
          </a:p>
          <a:p>
            <a:pPr indent="-3873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/>
              <a:t>Ways to manage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10 stress management techniques to ease your life | HealthShots" id="164" name="Google Shape;164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231" r="11230" t="0"/>
          <a:stretch/>
        </p:blipFill>
        <p:spPr>
          <a:xfrm>
            <a:off x="5180343" y="3802957"/>
            <a:ext cx="3816096" cy="2757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ress Management – PennCares Support Services" id="165" name="Google Shape;165;p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11472" r="11471" t="0"/>
          <a:stretch/>
        </p:blipFill>
        <p:spPr>
          <a:xfrm>
            <a:off x="5161465" y="138015"/>
            <a:ext cx="3766912" cy="3290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 New Strategies for Stress Management | Psychology Today" id="166" name="Google Shape;166;p2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7907" r="7906" t="0"/>
          <a:stretch/>
        </p:blipFill>
        <p:spPr>
          <a:xfrm>
            <a:off x="9082087" y="0"/>
            <a:ext cx="3109415" cy="36943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ress Management – Control Steps" id="167" name="Google Shape;167;p2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0" l="16139" r="16139" t="0"/>
          <a:stretch/>
        </p:blipFill>
        <p:spPr>
          <a:xfrm>
            <a:off x="9223899" y="3823002"/>
            <a:ext cx="2805843" cy="2756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7"/>
          <p:cNvSpPr txBox="1"/>
          <p:nvPr>
            <p:ph type="title"/>
          </p:nvPr>
        </p:nvSpPr>
        <p:spPr>
          <a:xfrm>
            <a:off x="3328416" y="2002536"/>
            <a:ext cx="5541300" cy="214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Looking for other ways to combat your stress?</a:t>
            </a:r>
            <a:endParaRPr/>
          </a:p>
        </p:txBody>
      </p:sp>
      <p:sp>
        <p:nvSpPr>
          <p:cNvPr id="368" name="Google Shape;368;p7"/>
          <p:cNvSpPr txBox="1"/>
          <p:nvPr>
            <p:ph idx="1" type="body"/>
          </p:nvPr>
        </p:nvSpPr>
        <p:spPr>
          <a:xfrm>
            <a:off x="3877056" y="4297680"/>
            <a:ext cx="4434900" cy="11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n-US">
                <a:solidFill>
                  <a:srgbClr val="FFFFFF"/>
                </a:solidFill>
              </a:rPr>
              <a:t>Try these local resources out!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875" y="551700"/>
            <a:ext cx="6358075" cy="5329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8"/>
          <p:cNvSpPr txBox="1"/>
          <p:nvPr/>
        </p:nvSpPr>
        <p:spPr>
          <a:xfrm>
            <a:off x="6987050" y="583800"/>
            <a:ext cx="4922400" cy="56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•"/>
            </a:pPr>
            <a:r>
              <a:rPr lang="en-US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is a wellness workshop for healers and helpers (teachers, therapists, doctors, nurses, caregivers, coaches, mentors, doulas, etc.) to take time for self care and restoration. </a:t>
            </a:r>
            <a:br>
              <a:rPr lang="en-US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•"/>
            </a:pPr>
            <a:r>
              <a:rPr lang="en-US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music related exercises may include: </a:t>
            </a:r>
            <a:br>
              <a:rPr lang="en-US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music and art making, music assisted relaxation, active music listening such as lyric analysis, song discussions, guided imagery, meditations, and songwriting. </a:t>
            </a:r>
            <a:br>
              <a:rPr lang="en-US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914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4B4F"/>
              </a:buClr>
              <a:buSzPts val="2686"/>
              <a:buChar char="•"/>
            </a:pPr>
            <a:r>
              <a:rPr lang="en-US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therapeutic use of music can be beneficial for stress management, resiliency, creative exploration, and burnout prevention.</a:t>
            </a:r>
            <a:br>
              <a:rPr lang="en-US" sz="2685">
                <a:solidFill>
                  <a:srgbClr val="164B4F"/>
                </a:solidFill>
              </a:rPr>
            </a:b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g253b9852ec4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7400" y="952300"/>
            <a:ext cx="5864600" cy="59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253b9852ec4_0_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781"/>
            <a:ext cx="6090575" cy="60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253b9852ec4_0_5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54197c0a3c_0_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7" name="Google Shape;387;g254197c0a3c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4361" y="0"/>
            <a:ext cx="385762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254197c0a3c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690607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g253b9852ec4_0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25" y="403175"/>
            <a:ext cx="5745075" cy="574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53b9852ec4_0_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6475" y="403175"/>
            <a:ext cx="5745076" cy="574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253b9852ec4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954550" cy="59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253b9852ec4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0900" y="224850"/>
            <a:ext cx="5882101" cy="588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595b47f6f2_0_0"/>
          <p:cNvSpPr txBox="1"/>
          <p:nvPr>
            <p:ph type="ctrTitle"/>
          </p:nvPr>
        </p:nvSpPr>
        <p:spPr>
          <a:xfrm>
            <a:off x="473125" y="653975"/>
            <a:ext cx="5596200" cy="231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en-US" sz="2400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b="1" i="0" lang="en-US" sz="2400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hursdays Movement Healing Circle with Allison 6-7pm</a:t>
            </a:r>
            <a:endParaRPr b="1" i="0" sz="2400">
              <a:solidFill>
                <a:srgbClr val="2A2A2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3, 10, 17, 24, and 31st!</a:t>
            </a:r>
            <a:endParaRPr b="1" i="0" sz="2400">
              <a:solidFill>
                <a:srgbClr val="2A2A2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g2595b47f6f2_0_0"/>
          <p:cNvSpPr txBox="1"/>
          <p:nvPr>
            <p:ph idx="1" type="subTitle"/>
          </p:nvPr>
        </p:nvSpPr>
        <p:spPr>
          <a:xfrm>
            <a:off x="8110728" y="1674546"/>
            <a:ext cx="3401700" cy="3508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g2595b47f6f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6550" y="874924"/>
            <a:ext cx="4586725" cy="458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2595b47f6f2_0_0"/>
          <p:cNvSpPr txBox="1"/>
          <p:nvPr/>
        </p:nvSpPr>
        <p:spPr>
          <a:xfrm>
            <a:off x="1184225" y="2633350"/>
            <a:ext cx="3000000" cy="25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yoga mat and the companionship of others are powerfulhealing tools. Join Allison outside (weather permitting) for movement, written reflection, and the healing power of presence.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g253b9852ec4_0_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75" y="205056"/>
            <a:ext cx="11125200" cy="6652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53b9852ec4_0_341"/>
          <p:cNvSpPr txBox="1"/>
          <p:nvPr>
            <p:ph type="title"/>
          </p:nvPr>
        </p:nvSpPr>
        <p:spPr>
          <a:xfrm>
            <a:off x="1768928" y="2242457"/>
            <a:ext cx="3731700" cy="237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 to recap</a:t>
            </a:r>
            <a:endParaRPr/>
          </a:p>
        </p:txBody>
      </p:sp>
      <p:sp>
        <p:nvSpPr>
          <p:cNvPr id="422" name="Google Shape;422;g253b9852ec4_0_341"/>
          <p:cNvSpPr txBox="1"/>
          <p:nvPr>
            <p:ph idx="1" type="body"/>
          </p:nvPr>
        </p:nvSpPr>
        <p:spPr>
          <a:xfrm>
            <a:off x="6735763" y="712788"/>
            <a:ext cx="4617900" cy="5432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19100" lvl="0" marL="457200" rtl="0" algn="l"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What did you learn today?</a:t>
            </a:r>
            <a:br>
              <a:rPr lang="en-US" sz="3000"/>
            </a:b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How might this help you now or in the future?</a:t>
            </a:r>
            <a:br>
              <a:rPr lang="en-US" sz="3000"/>
            </a:br>
            <a:endParaRPr sz="3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4"/>
          <p:cNvSpPr txBox="1"/>
          <p:nvPr>
            <p:ph idx="1" type="body"/>
          </p:nvPr>
        </p:nvSpPr>
        <p:spPr>
          <a:xfrm>
            <a:off x="2390400" y="998650"/>
            <a:ext cx="7411200" cy="20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241"/>
              <a:buNone/>
            </a:pPr>
            <a:r>
              <a:t/>
            </a:r>
            <a:endParaRPr sz="5675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241"/>
              <a:buNone/>
            </a:pPr>
            <a:r>
              <a:rPr lang="en-US" sz="5675"/>
              <a:t>What questions do you have?</a:t>
            </a:r>
            <a:endParaRPr sz="4100"/>
          </a:p>
        </p:txBody>
      </p:sp>
      <p:pic>
        <p:nvPicPr>
          <p:cNvPr id="428" name="Google Shape;42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400" y="3143875"/>
            <a:ext cx="5724250" cy="331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53b9852ec4_0_16"/>
          <p:cNvSpPr txBox="1"/>
          <p:nvPr>
            <p:ph idx="1" type="body"/>
          </p:nvPr>
        </p:nvSpPr>
        <p:spPr>
          <a:xfrm>
            <a:off x="896475" y="4295475"/>
            <a:ext cx="5648100" cy="190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35814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Stress can be described as a physical, emotional, or mental factor that causes bodily or mental tension.</a:t>
            </a:r>
            <a:endParaRPr/>
          </a:p>
          <a:p>
            <a:pPr indent="-3581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It can come from any situation or thought that makes you feel frustrated, angry, or nervous.</a:t>
            </a:r>
            <a:endParaRPr/>
          </a:p>
        </p:txBody>
      </p:sp>
      <p:sp>
        <p:nvSpPr>
          <p:cNvPr id="174" name="Google Shape;174;g253b9852ec4_0_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5" name="Google Shape;175;g253b9852ec4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000" y="115525"/>
            <a:ext cx="5965723" cy="39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53b9852ec4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673" y="0"/>
            <a:ext cx="5234476" cy="565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53b9852ec4_0_104"/>
          <p:cNvSpPr txBox="1"/>
          <p:nvPr>
            <p:ph type="title"/>
          </p:nvPr>
        </p:nvSpPr>
        <p:spPr>
          <a:xfrm>
            <a:off x="7533175" y="682097"/>
            <a:ext cx="45156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 sz="4100"/>
              <a:t>Thank you!</a:t>
            </a:r>
            <a:endParaRPr sz="4100"/>
          </a:p>
        </p:txBody>
      </p:sp>
      <p:pic>
        <p:nvPicPr>
          <p:cNvPr id="434" name="Google Shape;434;g253b9852ec4_0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00" y="743056"/>
            <a:ext cx="7118377" cy="597839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253b9852ec4_0_104"/>
          <p:cNvSpPr txBox="1"/>
          <p:nvPr/>
        </p:nvSpPr>
        <p:spPr>
          <a:xfrm>
            <a:off x="7194875" y="1878700"/>
            <a:ext cx="4912500" cy="32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Website</a:t>
            </a:r>
            <a:r>
              <a:rPr lang="en-US"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: branchesofgrowth.com</a:t>
            </a:r>
            <a:endParaRPr sz="28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Email</a:t>
            </a:r>
            <a:r>
              <a:rPr lang="en-US" sz="2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: info@branchesofgrowth.com</a:t>
            </a:r>
            <a:endParaRPr sz="2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Social Media</a:t>
            </a:r>
            <a:r>
              <a:rPr lang="en-US" sz="2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: branchesofgrowth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References	</a:t>
            </a:r>
            <a:endParaRPr/>
          </a:p>
        </p:txBody>
      </p:sp>
      <p:sp>
        <p:nvSpPr>
          <p:cNvPr id="441" name="Google Shape;441;p13"/>
          <p:cNvSpPr txBox="1"/>
          <p:nvPr>
            <p:ph idx="1" type="body"/>
          </p:nvPr>
        </p:nvSpPr>
        <p:spPr>
          <a:xfrm>
            <a:off x="838200" y="1505652"/>
            <a:ext cx="10515600" cy="4850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1206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400" u="sng">
                <a:hlinkClick r:id="rId3"/>
              </a:rPr>
              <a:t>https://www.healthshots.com/mind/mental-health/10-stress-management-techniques-to-ease-your-life/</a:t>
            </a:r>
            <a:endParaRPr sz="4400"/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 u="sng">
                <a:hlinkClick r:id="rId4"/>
              </a:rPr>
              <a:t>https://www.penncares.org/event/stress-management-11-9-22/</a:t>
            </a:r>
            <a:endParaRPr sz="4400"/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 u="sng">
                <a:hlinkClick r:id="rId5"/>
              </a:rPr>
              <a:t>https://www.psychologytoday.com/us/blog/what-matters-most/201701/10-new-strategies-stress-management</a:t>
            </a:r>
            <a:endParaRPr sz="4400"/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Childs, E., &amp; de Wit, H. (2014). Regular exercise is associated with emotional resilience to acute stress in healthy adults. Frontiers in physiology, 5, 161.</a:t>
            </a:r>
            <a:endParaRPr sz="4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Cohen, S., Janicki-Deverts, D., &amp; Miller, G. E. (2007). Psychological stress and disease. JAMA, 298(14), 1685-1687. doi:10.1001/jama.298.14.1685</a:t>
            </a:r>
            <a:endParaRPr sz="4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Cohen, S., Kamarck, T., &amp; Mermelstein, R. (1983). A global measure of perceived stress. Journal of health and social behavior, 385-396.</a:t>
            </a:r>
            <a:endParaRPr sz="4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Janssen, M., Heerkens, Y., Kuijer, W., van der Heijden, B., &amp; Engels, J. (2018). Effects of Mindfulness-Based Stress Reduction on employees' mental health: A systematic review. PloS one, 13(1), e0191332.</a:t>
            </a:r>
            <a:endParaRPr sz="4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Kocalevent, R. D., Hinz, A., &amp; Brähler, E. (2011). Standardization of a screening instrument (PHQ-15) for somatization syndromes in the general population. BMC psychiatry, 11(1), 1-7. doi: 10.1186/1471-244X-11-91</a:t>
            </a:r>
            <a:endParaRPr sz="4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Lazarus, R. S. (1999). Stress and emotion: A new synthesis. Springer Publishing Company.</a:t>
            </a:r>
            <a:endParaRPr sz="4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Ma, X., Yue, Z. Q., Gong, Z. Q., Zhang, H., Duan, N. Y., Shi, Y. T., ... &amp; Li, Y. F. (2017). The effect of diaphragmatic breathing on attention, negative affect and stress in healthy adults. Frontiers in psychology, 8, 874.</a:t>
            </a:r>
            <a:endParaRPr sz="4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Marques, A. H., Silverman, M. N., &amp; Sternberg, E. M. (2009). Evaluation of stress systems by applying noninvasive methodologies: measurements of neuroimmune biomarkers in the sweat, heart rate variability and salivary cortisol. Neuroimmunomodulation, 16(2), 102-110. doi: 10.1159/000180266</a:t>
            </a:r>
            <a:endParaRPr sz="4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Mayo Clinic (2020). Stress management. Mayo Foundation for Medical Education and Research.</a:t>
            </a:r>
            <a:endParaRPr sz="4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McEwen, B. S. (2008). Central effects of stress hormones in health and disease: Understanding the protective and damaging effects of stress and stress mediators. European Journal of Pharmacology, 583(2-3), 174-185. doi:10.1016/j.ejphar.2007.11.071</a:t>
            </a:r>
            <a:endParaRPr sz="4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Sonnentag, S., &amp; Frese, M. (2012). Stress in organizations. In N. W. Schmitt &amp; S. Highhouse (Eds.), Comprehensive handbook of psychology: Vol. 12. Industrial and organizational psychology (pp. 560-592). Wiley.</a:t>
            </a:r>
            <a:endParaRPr sz="4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1206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Yau, Y. H., &amp; Potenza, M. N. (2013). Stress and eating behaviors. Minerva endocrinologica, 38(3), 255.</a:t>
            </a:r>
            <a:endParaRPr sz="4400"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53b9852ec4_0_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References	</a:t>
            </a:r>
            <a:endParaRPr/>
          </a:p>
        </p:txBody>
      </p:sp>
      <p:sp>
        <p:nvSpPr>
          <p:cNvPr id="447" name="Google Shape;447;g253b9852ec4_0_27"/>
          <p:cNvSpPr txBox="1"/>
          <p:nvPr>
            <p:ph idx="1" type="body"/>
          </p:nvPr>
        </p:nvSpPr>
        <p:spPr>
          <a:xfrm>
            <a:off x="838200" y="1505652"/>
            <a:ext cx="10515600" cy="48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-1914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536"/>
              <a:t>chrome-extension://efaidnbmnnnibpcajpcglclefindmkaj/</a:t>
            </a:r>
            <a:r>
              <a:rPr lang="en-US" sz="5536" u="sng">
                <a:solidFill>
                  <a:schemeClr val="hlink"/>
                </a:solidFill>
                <a:hlinkClick r:id="rId3"/>
              </a:rPr>
              <a:t>https://www.nimh.nih.gov/sites/default/files/documents/health/publications/stress/19-mh-8109-5-things-stress.pdf</a:t>
            </a:r>
            <a:endParaRPr sz="5536"/>
          </a:p>
          <a:p>
            <a:pPr indent="-1914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536" u="sng">
                <a:solidFill>
                  <a:schemeClr val="hlink"/>
                </a:solidFill>
                <a:hlinkClick r:id="rId4"/>
              </a:rPr>
              <a:t>https://www.rescueremedy.com/en-us/explore/rescue-blog/2018/10-facts-about-stress-you-may-not-know/</a:t>
            </a:r>
            <a:endParaRPr sz="5536"/>
          </a:p>
          <a:p>
            <a:pPr indent="-1914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536" u="sng">
                <a:solidFill>
                  <a:schemeClr val="hlink"/>
                </a:solidFill>
                <a:hlinkClick r:id="rId5"/>
              </a:rPr>
              <a:t>https://www.healthline.com/health/facts-about-stress</a:t>
            </a:r>
            <a:endParaRPr sz="5536"/>
          </a:p>
          <a:p>
            <a:pPr indent="-1914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536" u="sng">
                <a:solidFill>
                  <a:schemeClr val="hlink"/>
                </a:solidFill>
                <a:hlinkClick r:id="rId6"/>
              </a:rPr>
              <a:t>https://ada.com/conditions/acute-stress-disorder/</a:t>
            </a:r>
            <a:endParaRPr sz="5536"/>
          </a:p>
          <a:p>
            <a:pPr indent="-1914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536" u="sng">
                <a:solidFill>
                  <a:schemeClr val="hlink"/>
                </a:solidFill>
                <a:hlinkClick r:id="rId7"/>
              </a:rPr>
              <a:t>https://www.beamlocal.com/how-stress-affects-your-work-plus-ways-to-manage-stress/</a:t>
            </a:r>
            <a:endParaRPr sz="5536"/>
          </a:p>
          <a:p>
            <a:pPr indent="-1914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536" u="sng">
                <a:solidFill>
                  <a:schemeClr val="hlink"/>
                </a:solidFill>
                <a:hlinkClick r:id="rId8"/>
              </a:rPr>
              <a:t>https://ada.com/conditions/acute-stress-disorder/</a:t>
            </a:r>
            <a:endParaRPr sz="5536"/>
          </a:p>
          <a:p>
            <a:pPr indent="-1914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536" u="sng">
                <a:solidFill>
                  <a:schemeClr val="hlink"/>
                </a:solidFill>
                <a:hlinkClick r:id="rId9"/>
              </a:rPr>
              <a:t>https://www.thechelseapsychologyclinic.com/blog/see-stress-curve/</a:t>
            </a:r>
            <a:endParaRPr sz="5536"/>
          </a:p>
          <a:p>
            <a:pPr indent="-1914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536" u="sng">
                <a:solidFill>
                  <a:schemeClr val="hlink"/>
                </a:solidFill>
                <a:hlinkClick r:id="rId10"/>
              </a:rPr>
              <a:t>https://www.sutterhealth.org/health/young-adults/emotions-mental-health/stress-time-management</a:t>
            </a:r>
            <a:endParaRPr sz="5536"/>
          </a:p>
          <a:p>
            <a:pPr indent="-19142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t/>
            </a:r>
            <a:endParaRPr sz="5536"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448" name="Google Shape;448;g253b9852ec4_0_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53b9852ec4_0_33"/>
          <p:cNvSpPr txBox="1"/>
          <p:nvPr>
            <p:ph type="title"/>
          </p:nvPr>
        </p:nvSpPr>
        <p:spPr>
          <a:xfrm>
            <a:off x="581650" y="1382654"/>
            <a:ext cx="3886200" cy="772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Facts About Stress</a:t>
            </a:r>
            <a:endParaRPr/>
          </a:p>
        </p:txBody>
      </p:sp>
      <p:sp>
        <p:nvSpPr>
          <p:cNvPr id="183" name="Google Shape;183;g253b9852ec4_0_33"/>
          <p:cNvSpPr txBox="1"/>
          <p:nvPr>
            <p:ph idx="1" type="body"/>
          </p:nvPr>
        </p:nvSpPr>
        <p:spPr>
          <a:xfrm>
            <a:off x="6681226" y="400425"/>
            <a:ext cx="4850100" cy="613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4064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Stress can be acute or chronic </a:t>
            </a:r>
            <a:endParaRPr sz="2800"/>
          </a:p>
          <a:p>
            <a:pPr indent="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Stress affects everyone</a:t>
            </a:r>
            <a:r>
              <a:rPr lang="en-US" sz="2800"/>
              <a:t>, but can look and feel different at an individual level</a:t>
            </a:r>
            <a:endParaRPr sz="2800"/>
          </a:p>
          <a:p>
            <a:pPr indent="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Stress is a normal part of life</a:t>
            </a:r>
            <a:endParaRPr sz="2800"/>
          </a:p>
          <a:p>
            <a:pPr indent="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Not all stress is bad</a:t>
            </a:r>
            <a:endParaRPr sz="2800"/>
          </a:p>
          <a:p>
            <a:pPr indent="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Long-term stress can impact your health</a:t>
            </a:r>
            <a:endParaRPr sz="2800"/>
          </a:p>
        </p:txBody>
      </p:sp>
      <p:sp>
        <p:nvSpPr>
          <p:cNvPr id="184" name="Google Shape;184;g253b9852ec4_0_33"/>
          <p:cNvSpPr txBox="1"/>
          <p:nvPr>
            <p:ph idx="2" type="body"/>
          </p:nvPr>
        </p:nvSpPr>
        <p:spPr>
          <a:xfrm>
            <a:off x="581638" y="2194497"/>
            <a:ext cx="3886200" cy="24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/>
              <a:t>The good news? </a:t>
            </a:r>
            <a:r>
              <a:rPr lang="en-US" sz="3200"/>
              <a:t>Stress can be successfully managed!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53b9852ec4_0_285"/>
          <p:cNvSpPr txBox="1"/>
          <p:nvPr>
            <p:ph type="title"/>
          </p:nvPr>
        </p:nvSpPr>
        <p:spPr>
          <a:xfrm>
            <a:off x="839788" y="640080"/>
            <a:ext cx="3886200" cy="2953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Positive Stress versus Negative Stress</a:t>
            </a:r>
            <a:endParaRPr/>
          </a:p>
        </p:txBody>
      </p:sp>
      <p:sp>
        <p:nvSpPr>
          <p:cNvPr id="191" name="Google Shape;191;g253b9852ec4_0_285"/>
          <p:cNvSpPr txBox="1"/>
          <p:nvPr>
            <p:ph idx="2" type="body"/>
          </p:nvPr>
        </p:nvSpPr>
        <p:spPr>
          <a:xfrm>
            <a:off x="839788" y="3776472"/>
            <a:ext cx="3886200" cy="24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/>
              <a:t>Which do you experience more?</a:t>
            </a:r>
            <a:endParaRPr sz="2500"/>
          </a:p>
        </p:txBody>
      </p:sp>
      <p:pic>
        <p:nvPicPr>
          <p:cNvPr id="192" name="Google Shape;192;g253b9852ec4_0_285"/>
          <p:cNvPicPr preferRelativeResize="0"/>
          <p:nvPr/>
        </p:nvPicPr>
        <p:blipFill rotWithShape="1">
          <a:blip r:embed="rId3">
            <a:alphaModFix/>
          </a:blip>
          <a:srcRect b="1660" l="4520" r="-4519" t="-1660"/>
          <a:stretch/>
        </p:blipFill>
        <p:spPr>
          <a:xfrm>
            <a:off x="6142075" y="1377076"/>
            <a:ext cx="6049924" cy="410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53b9852ec4_0_203"/>
          <p:cNvSpPr txBox="1"/>
          <p:nvPr>
            <p:ph type="title"/>
          </p:nvPr>
        </p:nvSpPr>
        <p:spPr>
          <a:xfrm>
            <a:off x="655400" y="543876"/>
            <a:ext cx="4285200" cy="1742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Positive Stress versus Negative Stress</a:t>
            </a:r>
            <a:endParaRPr/>
          </a:p>
        </p:txBody>
      </p:sp>
      <p:sp>
        <p:nvSpPr>
          <p:cNvPr id="199" name="Google Shape;199;g253b9852ec4_0_203"/>
          <p:cNvSpPr txBox="1"/>
          <p:nvPr>
            <p:ph idx="1" type="body"/>
          </p:nvPr>
        </p:nvSpPr>
        <p:spPr>
          <a:xfrm>
            <a:off x="6681226" y="400425"/>
            <a:ext cx="4850100" cy="613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74650" lvl="0" marL="45720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Century Gothic"/>
              <a:buChar char="•"/>
            </a:pPr>
            <a:r>
              <a:rPr lang="en-US" sz="2300"/>
              <a:t>Positive stress (Eustress) is always mild or moderate.</a:t>
            </a:r>
            <a:endParaRPr sz="2300"/>
          </a:p>
          <a:p>
            <a:pPr indent="0" lvl="0" marL="45720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-374650" lvl="0" marL="45720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Century Gothic"/>
              <a:buChar char="•"/>
            </a:pPr>
            <a:r>
              <a:rPr lang="en-US" sz="2300"/>
              <a:t>It results in to positive effects including improved creativity,learning, efficiency at work, and a higher sense of self-esteem.</a:t>
            </a:r>
            <a:endParaRPr sz="2300"/>
          </a:p>
          <a:p>
            <a:pPr indent="0" lvl="0" marL="45720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-374650" lvl="0" marL="45720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Century Gothic"/>
              <a:buChar char="•"/>
            </a:pPr>
            <a:r>
              <a:rPr lang="en-US" sz="2300"/>
              <a:t>Negative Stress (Distress) is usually severe and is out of one’s control. </a:t>
            </a:r>
            <a:endParaRPr sz="2300"/>
          </a:p>
          <a:p>
            <a:pPr indent="0" lvl="0" marL="45720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-374650" lvl="0" marL="457200" rtl="0" algn="l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SzPts val="2300"/>
              <a:buFont typeface="Century Gothic"/>
              <a:buChar char="•"/>
            </a:pPr>
            <a:r>
              <a:rPr lang="en-US" sz="2300"/>
              <a:t>It is typically known for the physical and mental signs and symptoms</a:t>
            </a:r>
            <a:endParaRPr sz="2800"/>
          </a:p>
        </p:txBody>
      </p:sp>
      <p:pic>
        <p:nvPicPr>
          <p:cNvPr id="200" name="Google Shape;200;g253b9852ec4_0_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10647"/>
            <a:ext cx="6376428" cy="3805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3b9852ec4_0_295"/>
          <p:cNvSpPr txBox="1"/>
          <p:nvPr>
            <p:ph type="title"/>
          </p:nvPr>
        </p:nvSpPr>
        <p:spPr>
          <a:xfrm>
            <a:off x="277513" y="179180"/>
            <a:ext cx="3886200" cy="2953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Does Stress Impact Me? </a:t>
            </a:r>
            <a:endParaRPr/>
          </a:p>
        </p:txBody>
      </p:sp>
      <p:sp>
        <p:nvSpPr>
          <p:cNvPr id="207" name="Google Shape;207;g253b9852ec4_0_295"/>
          <p:cNvSpPr txBox="1"/>
          <p:nvPr>
            <p:ph idx="1" type="body"/>
          </p:nvPr>
        </p:nvSpPr>
        <p:spPr>
          <a:xfrm>
            <a:off x="7059168" y="640080"/>
            <a:ext cx="4489800" cy="559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53b9852ec4_0_295"/>
          <p:cNvSpPr txBox="1"/>
          <p:nvPr>
            <p:ph idx="2" type="body"/>
          </p:nvPr>
        </p:nvSpPr>
        <p:spPr>
          <a:xfrm>
            <a:off x="277513" y="3610572"/>
            <a:ext cx="3886200" cy="246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These are some of the emotional, behavioral, physical, and mental symptoms that can occur from distress </a:t>
            </a:r>
            <a:endParaRPr/>
          </a:p>
        </p:txBody>
      </p:sp>
      <p:pic>
        <p:nvPicPr>
          <p:cNvPr id="209" name="Google Shape;209;g253b9852ec4_0_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5250" y="241575"/>
            <a:ext cx="8001725" cy="618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3b9852ec4_0_119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Types of Stress </a:t>
            </a:r>
            <a:endParaRPr/>
          </a:p>
        </p:txBody>
      </p:sp>
      <p:sp>
        <p:nvSpPr>
          <p:cNvPr id="216" name="Google Shape;216;g253b9852ec4_0_119"/>
          <p:cNvSpPr txBox="1"/>
          <p:nvPr>
            <p:ph idx="1" type="body"/>
          </p:nvPr>
        </p:nvSpPr>
        <p:spPr>
          <a:xfrm>
            <a:off x="839788" y="2011680"/>
            <a:ext cx="3108900" cy="95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Acute Stress </a:t>
            </a:r>
            <a:endParaRPr/>
          </a:p>
        </p:txBody>
      </p:sp>
      <p:sp>
        <p:nvSpPr>
          <p:cNvPr id="217" name="Google Shape;217;g253b9852ec4_0_119"/>
          <p:cNvSpPr txBox="1"/>
          <p:nvPr>
            <p:ph idx="2" type="body"/>
          </p:nvPr>
        </p:nvSpPr>
        <p:spPr>
          <a:xfrm>
            <a:off x="839788" y="3127248"/>
            <a:ext cx="3108900" cy="30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initial reaction after trauma and distress, which can last for a few weeks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This often occurs after a traumatic event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Increased risk for those with an existing mental illness or previous episodes of Acute Stress</a:t>
            </a:r>
            <a:endParaRPr/>
          </a:p>
        </p:txBody>
      </p:sp>
      <p:sp>
        <p:nvSpPr>
          <p:cNvPr id="218" name="Google Shape;218;g253b9852ec4_0_119"/>
          <p:cNvSpPr txBox="1"/>
          <p:nvPr>
            <p:ph idx="3" type="body"/>
          </p:nvPr>
        </p:nvSpPr>
        <p:spPr>
          <a:xfrm>
            <a:off x="4541520" y="2011680"/>
            <a:ext cx="3108900" cy="95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Episodic Stress </a:t>
            </a:r>
            <a:endParaRPr/>
          </a:p>
        </p:txBody>
      </p:sp>
      <p:sp>
        <p:nvSpPr>
          <p:cNvPr id="219" name="Google Shape;219;g253b9852ec4_0_119"/>
          <p:cNvSpPr txBox="1"/>
          <p:nvPr>
            <p:ph idx="4" type="body"/>
          </p:nvPr>
        </p:nvSpPr>
        <p:spPr>
          <a:xfrm>
            <a:off x="4541520" y="3127248"/>
            <a:ext cx="3108900" cy="30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Also known as frequent or recurring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This typically impacts physical and mental health, increasing risk for heart attack, stroke, diabetes, and more.</a:t>
            </a:r>
            <a:endParaRPr/>
          </a:p>
        </p:txBody>
      </p:sp>
      <p:sp>
        <p:nvSpPr>
          <p:cNvPr id="220" name="Google Shape;220;g253b9852ec4_0_119"/>
          <p:cNvSpPr txBox="1"/>
          <p:nvPr>
            <p:ph idx="5" type="body"/>
          </p:nvPr>
        </p:nvSpPr>
        <p:spPr>
          <a:xfrm>
            <a:off x="8243252" y="2011680"/>
            <a:ext cx="3108900" cy="95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Chronic Stress </a:t>
            </a:r>
            <a:endParaRPr/>
          </a:p>
        </p:txBody>
      </p:sp>
      <p:sp>
        <p:nvSpPr>
          <p:cNvPr id="221" name="Google Shape;221;g253b9852ec4_0_119"/>
          <p:cNvSpPr txBox="1"/>
          <p:nvPr>
            <p:ph idx="6" type="body"/>
          </p:nvPr>
        </p:nvSpPr>
        <p:spPr>
          <a:xfrm>
            <a:off x="8243252" y="3127248"/>
            <a:ext cx="3108900" cy="30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High levels of stress over a long period of time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Higher health risks occur when this type of stress is present for longer periods of time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rush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2023-06-19T22:10:15Z</dcterms:created>
  <dc:creator>Newkirk, Kayla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